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77" r:id="rId2"/>
    <p:sldId id="274" r:id="rId3"/>
    <p:sldId id="275" r:id="rId4"/>
    <p:sldId id="288" r:id="rId5"/>
    <p:sldId id="279" r:id="rId6"/>
    <p:sldId id="289" r:id="rId7"/>
    <p:sldId id="281" r:id="rId8"/>
    <p:sldId id="286" r:id="rId9"/>
    <p:sldId id="282" r:id="rId10"/>
    <p:sldId id="287" r:id="rId11"/>
    <p:sldId id="283" r:id="rId12"/>
    <p:sldId id="28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193"/>
    <a:srgbClr val="432B3E"/>
    <a:srgbClr val="976A98"/>
    <a:srgbClr val="D52B1C"/>
    <a:srgbClr val="A31944"/>
    <a:srgbClr val="638CA4"/>
    <a:srgbClr val="14467B"/>
    <a:srgbClr val="E12E30"/>
    <a:srgbClr val="0099D5"/>
    <a:srgbClr val="90A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/>
    <p:restoredTop sz="94538"/>
  </p:normalViewPr>
  <p:slideViewPr>
    <p:cSldViewPr snapToGrid="0" snapToObjects="1">
      <p:cViewPr varScale="1">
        <p:scale>
          <a:sx n="98" d="100"/>
          <a:sy n="98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14/12/2022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B5DF65-C015-0CEE-5898-4B57AA1F4CB5}"/>
              </a:ext>
            </a:extLst>
          </p:cNvPr>
          <p:cNvSpPr txBox="1"/>
          <p:nvPr userDrawn="1"/>
        </p:nvSpPr>
        <p:spPr>
          <a:xfrm>
            <a:off x="1085316" y="2571750"/>
            <a:ext cx="69733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</a:t>
            </a:r>
            <a:endParaRPr lang="it-IT" sz="1600" dirty="0">
              <a:solidFill>
                <a:srgbClr val="976A9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40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3EC062-5CE1-0196-FD98-68A77F4D0622}"/>
              </a:ext>
            </a:extLst>
          </p:cNvPr>
          <p:cNvSpPr txBox="1"/>
          <p:nvPr userDrawn="1"/>
        </p:nvSpPr>
        <p:spPr>
          <a:xfrm>
            <a:off x="1891584" y="1685247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ss-chi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2872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4BA178-C99E-D3C7-36DC-18B91F88835E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c’è di noto su questo argomento?</a:t>
            </a:r>
            <a:endParaRPr lang="it-IT" sz="2000" i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47F98-F991-E201-5A93-E9971C14978F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33239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isult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74A4B9-47C6-F462-68DC-6332FB06DC43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ha evidenziato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088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CBCA9-A80B-D95D-F56C-2CDFAC71D9B4}"/>
              </a:ext>
            </a:extLst>
          </p:cNvPr>
          <p:cNvSpPr txBox="1"/>
          <p:nvPr userDrawn="1"/>
        </p:nvSpPr>
        <p:spPr>
          <a:xfrm>
            <a:off x="628649" y="1362288"/>
            <a:ext cx="7569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51703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62" r:id="rId5"/>
    <p:sldLayoutId id="2147483663" r:id="rId6"/>
    <p:sldLayoutId id="214748366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er6.umin.ac.jp/cgi-open-bin/ctr_e/ctr_view.cgi?recptno=R00004888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er6.umin.ac.jp/cgi-open-bin/ctr_e/ctr_view.cgi?recptno=R000048889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trattamento con abemaciclib, l’abbondanza relativa di 10 specie batteriche intestinali è aumentata, mentre quella di altri 18 batteri intestinali è diminuita in maniera significativa.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 le specie coinvolte, vi erano batteri notoriamente coinvolti nella gravità della diarrea e nell’immunità antitumorale, come il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Faecalibacterium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i profili cellulari immunitari e citochinici nelle PBMC sono risultati associati alle firme del microbiota intestinale.</a:t>
            </a:r>
          </a:p>
        </p:txBody>
      </p:sp>
    </p:spTree>
    <p:extLst>
      <p:ext uri="{BB962C8B-B14F-4D97-AF65-F5344CB8AC3E}">
        <p14:creationId xmlns:p14="http://schemas.microsoft.com/office/powerpoint/2010/main" val="2615615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firme del microbiota intestinale sono associate alla diarrea indotta da abemaciclib-e al profilo immunitario in pazienti con carcinoma mammario metastatico.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 risultati possono aiutare a chiarire il meccanismo della diarrea da abemaciclib e suggerire strategie per la sua gestione e prevenzione.</a:t>
            </a:r>
          </a:p>
          <a:p>
            <a:pPr marL="0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trial identi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ﬁ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cation: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UMIN000042866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54924"/>
            <a:ext cx="9144000" cy="22068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sz="2700" dirty="0"/>
              <a:t>KBCRN-A002:</a:t>
            </a:r>
            <a:br>
              <a:rPr lang="it-IT" sz="2700" dirty="0"/>
            </a:br>
            <a:r>
              <a:rPr lang="it-IT" sz="2700" dirty="0"/>
              <a:t>uno studio prospettico, di coorte, multicentrico</a:t>
            </a:r>
            <a:br>
              <a:rPr lang="it-IT" sz="2700" dirty="0"/>
            </a:br>
            <a:r>
              <a:rPr lang="it-IT" sz="2700" dirty="0"/>
              <a:t>per indagare l’associazione tra alterazione</a:t>
            </a:r>
            <a:br>
              <a:rPr lang="it-IT" sz="2700" dirty="0"/>
            </a:br>
            <a:r>
              <a:rPr lang="it-IT" sz="2700" dirty="0"/>
              <a:t>delle firme del microbiota intestinale</a:t>
            </a:r>
            <a:br>
              <a:rPr lang="it-IT" sz="2700" dirty="0"/>
            </a:br>
            <a:r>
              <a:rPr lang="it-IT" sz="2700" dirty="0"/>
              <a:t>e diarrea durante trattamento con abemaciclib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ea typeface="Calibri" panose="020F0502020204030204" pitchFamily="34" charset="0"/>
              </a:rPr>
              <a:t>Presentato da: 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Kosuke Kawaguchi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*, et al.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*Dept. of Breast Surgery, Kyoto University Hospital, Kyoto, Japan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Abemaciclib è un inibitore selettivo delle chinasi CDK4/6 con dimostrata efficacia nel trattamento del carcinoma mammario avanzato (ABC) endocrino-sensibile, ma il cui utilizzo è gravato da un’incidenza di diarrea sensibilmente superiore rispetto a quella di altri farmaci della stessa classe.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fine di chiarire le possibili ragioni di tali differenze nel profilo di tollerabilità, è stato condotto uno studio retrospettivo di coorte volto a valutare la correlazione tra diarrea, firme del microbiota intestinale e profilo immunitario in una coorte di pazienti con ABC in terapia con abemaciclib.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94184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Dallo studio è emersa un’associazione positiva tra diminuzione della diversità alfa del microbiota intestinale e gravità della diarrea. Inoltre, dopo trattamento con abemaciclib, 18 specie batteriche intestinali sono risultate significativamente meno presenti, mentre è aumentata l’abbondanza relativa di altri 10 batteri, alcuni dei quali notoriamente coinvolti nella gravità della diarrea e nell’immunità antitumorale. È stata infine individuata un’associazione tra firme del microbiota e profilo immunitario sistemico.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complesso, i risultati ottenuti possono contribuire a chiarire il meccanismo della diarrea indotta da abemaciclib e suggerire strategie per la sua gestione e prevenzione.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377620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40290" cy="296156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Abemaciclib è un inibitore selettivo delle chinasi CDK4 e CDK6 con dimostrata efficacia nel trattamento del carcinoma mammario avanzato positivo per i recettori ormonali, negativo per il recettore 2 del fattore di crescita epidermico umano.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L’evento avverso più comune nell’ambito di studi precedenti è risultato essere una forma di diarrea a insorgenza precoce che incideva sulla qualità della vita dei pazienti e rendeva necessario attuare riduzioni della dose.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D’altra parte, l’esatto meccanismo alla base della minor incidenza di diarrea con gli altri inibitori CDK4/6 rispetto ad abemaciclib non è noto.</a:t>
            </a:r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8040290" cy="2961562"/>
          </a:xfrm>
        </p:spPr>
        <p:txBody>
          <a:bodyPr>
            <a:norm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ampiamente dimostrato che il microbiota intestinale rappresenta un fattore estrinseco al tumore correlato alla risposta antitumorale; tuttavia, non vi è concordanza nelle firme microbiche associate allo sviluppo di eventi avversi finora descritte per singolo agente antitumorale.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fine di individuare il meccanismo sotteso, è stata valutata la correlazione tra diarrea associata ad abemaciclib e firme del microbiota in una coorte di pazienti con carcinoma mammario metastatico.</a:t>
            </a:r>
          </a:p>
        </p:txBody>
      </p:sp>
    </p:spTree>
    <p:extLst>
      <p:ext uri="{BB962C8B-B14F-4D97-AF65-F5344CB8AC3E}">
        <p14:creationId xmlns:p14="http://schemas.microsoft.com/office/powerpoint/2010/main" val="13809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4"/>
            <a:ext cx="8120446" cy="3022199"/>
          </a:xfrm>
        </p:spPr>
        <p:txBody>
          <a:bodyPr>
            <a:no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KBCRN-A002 (</a:t>
            </a:r>
            <a:r>
              <a:rPr lang="it-IT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UMIN000042866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è uno studio prospettico, di coorte, multicentrico, che si è proposto di valutare l’associazione tra firme del microbiota intestinale e diarrea indotta da abemaciclib in pazienti con carcinoma mammario.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Erano eleggibili allo studio pazienti con carcinoma mammario metastatico in terapia con abemaciclib.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L’obiettivo primario dello studio era la correlazione tra diarrea, firme del microbiota e profilo immunitario.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Incidenza e gravità della diarrea sono state valutate in base alla Scala delle feci di Bristol al basale, dal giorno 1 al giorno 14 e al giorno 90 di trattamento.</a:t>
            </a:r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4"/>
            <a:ext cx="8292538" cy="302219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firma del microbiota intestinale è stata valutata mediante analisi di 16S rRNA in campioni di feci raccolti al basale e al giorno 90 dall’avvio del trattamento con abemaciclib.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Campioni di sangue sono stati prelevati al basale e ai giorni 14 e 90 dall’avvio di abemaciclib per valutare la correlazione tra firme del microbiota intestinale e profilo immunitario sistemico in cellule mononucleate del sangue periferico (PBMC).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profilo immunitario è stato analizzato mediante citometria di massa, saggio citochinico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multiplex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sequenziamento dell’RNA di PBMC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bulk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0000"/>
              </a:lnSpc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autori hanno caratterizzato le firme del microbiota intestinale, la composizione delle cellule immunitarie, la firma immunitaria, il profilo citochinico completo e la gravità della diarrea in tutti i pazienti.</a:t>
            </a:r>
          </a:p>
        </p:txBody>
      </p:sp>
    </p:spTree>
    <p:extLst>
      <p:ext uri="{BB962C8B-B14F-4D97-AF65-F5344CB8AC3E}">
        <p14:creationId xmlns:p14="http://schemas.microsoft.com/office/powerpoint/2010/main" val="142699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stati analizzati 39 pazienti, 77 campioni di feci e 117 campioni di sangue.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Nell’analisi </a:t>
            </a: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interim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prepianificata, il 90% dei 39 pazienti in studio ha manifestato diarrea.</a:t>
            </a:r>
          </a:p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diminuzione della diversità alfa del microbiota intestinale è risultata positivamente associata al trattamento con abemaciclib e alla gravità della diarrea.</a:t>
            </a:r>
          </a:p>
        </p:txBody>
      </p:sp>
    </p:spTree>
    <p:extLst>
      <p:ext uri="{BB962C8B-B14F-4D97-AF65-F5344CB8AC3E}">
        <p14:creationId xmlns:p14="http://schemas.microsoft.com/office/powerpoint/2010/main" val="1313108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826</Words>
  <Application>Microsoft Office PowerPoint</Application>
  <PresentationFormat>Presentazione su schermo (16:9)</PresentationFormat>
  <Paragraphs>40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BACKGROUND</vt:lpstr>
      <vt:lpstr>BACKGROUND</vt:lpstr>
      <vt:lpstr>RISULTATI</vt:lpstr>
      <vt:lpstr>RISULTATI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Ili infomedica</cp:lastModifiedBy>
  <cp:revision>248</cp:revision>
  <dcterms:created xsi:type="dcterms:W3CDTF">2019-04-12T11:26:00Z</dcterms:created>
  <dcterms:modified xsi:type="dcterms:W3CDTF">2022-12-14T10:28:29Z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